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60" r:id="rId4"/>
    <p:sldId id="295" r:id="rId5"/>
    <p:sldId id="296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4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3" r:id="rId40"/>
    <p:sldId id="335" r:id="rId41"/>
    <p:sldId id="332" r:id="rId42"/>
    <p:sldId id="334" r:id="rId43"/>
    <p:sldId id="336" r:id="rId44"/>
    <p:sldId id="302" r:id="rId45"/>
    <p:sldId id="339" r:id="rId46"/>
    <p:sldId id="337" r:id="rId47"/>
    <p:sldId id="338" r:id="rId48"/>
    <p:sldId id="340" r:id="rId49"/>
    <p:sldId id="347" r:id="rId50"/>
    <p:sldId id="341" r:id="rId51"/>
    <p:sldId id="342" r:id="rId52"/>
    <p:sldId id="343" r:id="rId53"/>
    <p:sldId id="344" r:id="rId54"/>
    <p:sldId id="345" r:id="rId55"/>
    <p:sldId id="346" r:id="rId56"/>
    <p:sldId id="355" r:id="rId57"/>
    <p:sldId id="356" r:id="rId58"/>
    <p:sldId id="357" r:id="rId59"/>
    <p:sldId id="358" r:id="rId60"/>
    <p:sldId id="359" r:id="rId61"/>
    <p:sldId id="348" r:id="rId62"/>
    <p:sldId id="349" r:id="rId63"/>
    <p:sldId id="350" r:id="rId64"/>
    <p:sldId id="351" r:id="rId65"/>
    <p:sldId id="352" r:id="rId66"/>
    <p:sldId id="353" r:id="rId67"/>
    <p:sldId id="292" r:id="rId68"/>
    <p:sldId id="354" r:id="rId69"/>
    <p:sldId id="297" r:id="rId70"/>
    <p:sldId id="261" r:id="rId71"/>
    <p:sldId id="262" r:id="rId72"/>
    <p:sldId id="263" r:id="rId73"/>
    <p:sldId id="285" r:id="rId74"/>
    <p:sldId id="294" r:id="rId75"/>
    <p:sldId id="286" r:id="rId76"/>
    <p:sldId id="287" r:id="rId77"/>
    <p:sldId id="289" r:id="rId78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D735AB7A-6898-B048-8524-97366584DD64}">
          <p14:sldIdLst>
            <p14:sldId id="256"/>
            <p14:sldId id="257"/>
            <p14:sldId id="260"/>
            <p14:sldId id="295"/>
            <p14:sldId id="296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5"/>
            <p14:sldId id="332"/>
            <p14:sldId id="334"/>
            <p14:sldId id="336"/>
            <p14:sldId id="302"/>
            <p14:sldId id="339"/>
            <p14:sldId id="337"/>
            <p14:sldId id="338"/>
            <p14:sldId id="340"/>
            <p14:sldId id="347"/>
            <p14:sldId id="341"/>
            <p14:sldId id="342"/>
            <p14:sldId id="343"/>
            <p14:sldId id="344"/>
            <p14:sldId id="345"/>
            <p14:sldId id="346"/>
            <p14:sldId id="355"/>
            <p14:sldId id="356"/>
            <p14:sldId id="357"/>
            <p14:sldId id="358"/>
            <p14:sldId id="359"/>
            <p14:sldId id="348"/>
            <p14:sldId id="349"/>
            <p14:sldId id="350"/>
            <p14:sldId id="351"/>
            <p14:sldId id="352"/>
            <p14:sldId id="353"/>
            <p14:sldId id="292"/>
            <p14:sldId id="354"/>
            <p14:sldId id="297"/>
            <p14:sldId id="261"/>
            <p14:sldId id="262"/>
            <p14:sldId id="263"/>
            <p14:sldId id="285"/>
            <p14:sldId id="294"/>
            <p14:sldId id="286"/>
            <p14:sldId id="287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640" y="-59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9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aws.amazon.com/ec2/pricin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8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</a:t>
            </a:r>
            <a:r>
              <a:rPr dirty="0" smtClean="0"/>
              <a:t>COURSE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45" y="1024312"/>
            <a:ext cx="7119958" cy="4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022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90450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846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" y="0"/>
            <a:ext cx="4833075" cy="5257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90811" y="3853971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9162" y="3448732"/>
            <a:ext cx="3458618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Double check this to avoid being charged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472411" y="3853971"/>
            <a:ext cx="706751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62452112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Secure Shell </a:t>
            </a:r>
            <a:r>
              <a:rPr lang="en-US" dirty="0" err="1" smtClean="0"/>
              <a:t>Keypair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20" y="983297"/>
            <a:ext cx="6845390" cy="41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2334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74964"/>
          </a:xfrm>
        </p:spPr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11449"/>
            <a:ext cx="9232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3404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About your secure shell </a:t>
            </a:r>
            <a:r>
              <a:rPr lang="en-US" dirty="0" err="1" smtClean="0"/>
              <a:t>keypair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-----BEGIN RSA PRIVATE KEY-----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MIIEowIBAAKCAQEAlq39jNg2bP6TRhr1HecxPiaSRnOhGehghxjgkzUn93dFlzBL+7U8P00+JoL</a:t>
            </a:r>
            <a:r>
              <a:rPr lang="en-US" sz="1200" b="0" dirty="0" smtClean="0">
                <a:latin typeface="Courier New"/>
                <a:cs typeface="Courier New"/>
              </a:rPr>
              <a:t>+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 smtClean="0">
                <a:latin typeface="Courier New"/>
                <a:cs typeface="Courier New"/>
              </a:rPr>
              <a:t>mIotp</a:t>
            </a:r>
            <a:r>
              <a:rPr lang="en-US" sz="1200" b="0" dirty="0">
                <a:latin typeface="Courier New"/>
                <a:cs typeface="Courier New"/>
              </a:rPr>
              <a:t>+WmqtF6Hh1fjP57r4Iu9JIJrImuLv/a1xrzv4/wKjs1PX7zs1DYUHjvfaBehYWle8+Fv2Sk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mAud+3E4ldtUb9mBsXa200cmctOI/UU6Dh/XUpyNndSshOtlJ0TGzYAgKdQ3wdX2rwuXP+ii6++</a:t>
            </a:r>
            <a:r>
              <a:rPr lang="en-US" sz="1200" b="0" dirty="0" smtClean="0">
                <a:latin typeface="Courier New"/>
                <a:cs typeface="Courier New"/>
              </a:rPr>
              <a:t>h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BjDo8FX9fdSZPx39deknsK4NSXoEzEUWMgSmlW9E0r4iewKBgHuUI0PxzGiYwIwvHeTDcBV9WFsR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77H5gXhDeoLcSHmA3rSGqShS/mL+iVTeQnz1sVJSAanvLEIDxlIpI3Rlc/yLiWxj42AtJ71K/L6n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YTjOo11fU4XGGfytaXvdRAPv/1Pk8VtRk+EJM15q4WydIOUIZLI3jSOOkNSVIsBvvCcZ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-----END RSA PRIVATE KEY----</a:t>
            </a:r>
            <a:r>
              <a:rPr lang="en-US" sz="1200" b="0" dirty="0" smtClean="0">
                <a:latin typeface="Courier New"/>
                <a:cs typeface="Courier New"/>
              </a:rPr>
              <a:t>-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68153" y="3103533"/>
            <a:ext cx="8426769" cy="125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dirty="0" smtClean="0"/>
              <a:t>Use instead of passwords to access Linux systems</a:t>
            </a:r>
          </a:p>
          <a:p>
            <a:r>
              <a:rPr lang="en-US" dirty="0" smtClean="0"/>
              <a:t>Decodes Administrator password on Windows</a:t>
            </a:r>
          </a:p>
          <a:p>
            <a:r>
              <a:rPr lang="en-US" dirty="0" smtClean="0"/>
              <a:t>Can also be used for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73308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904374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69746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61015" cy="5257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96328" y="2572983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4679" y="2344715"/>
            <a:ext cx="3058909" cy="456535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accent5"/>
                </a:solidFill>
                <a:latin typeface="+mn-lt"/>
              </a:rPr>
              <a:t>The file you downloaded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3577929" y="2572983"/>
            <a:ext cx="706750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6541231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34"/>
            <a:ext cx="5497964" cy="354615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flipV="1">
            <a:off x="793717" y="3898127"/>
            <a:ext cx="2353536" cy="938632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3717" y="474821"/>
            <a:ext cx="3058909" cy="1164421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accent5"/>
                </a:solidFill>
                <a:latin typeface="+mn-lt"/>
              </a:rPr>
              <a:t>Set up a remote desktop connection with this information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07831" y="1849057"/>
            <a:ext cx="277455" cy="204907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786" y="0"/>
            <a:ext cx="4385465" cy="5257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52626" y="474821"/>
            <a:ext cx="1009160" cy="22088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72452608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Congratulations!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successfully launched and connected to a very small and underpowered Windows server instance</a:t>
            </a:r>
          </a:p>
          <a:p>
            <a:r>
              <a:rPr lang="en-US" dirty="0" smtClean="0"/>
              <a:t>You can start any Windows application</a:t>
            </a:r>
          </a:p>
          <a:p>
            <a:r>
              <a:rPr lang="en-US" dirty="0" smtClean="0"/>
              <a:t>You can download </a:t>
            </a:r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Disconnect and re-connect at any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will probably be too slow and painful to use, so you will need to order a more expensive system (t2.medium is the smallest useful system)</a:t>
            </a:r>
          </a:p>
          <a:p>
            <a:r>
              <a:rPr lang="en-US" dirty="0" smtClean="0"/>
              <a:t>If you want it for a whole month, it’s cheaper to sign up to Amazon Workspaces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6031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Downloads:</a:t>
            </a:r>
          </a:p>
          <a:p>
            <a:pPr marL="498828" lvl="1" indent="-352777">
              <a:buSzPct val="100000"/>
            </a:pPr>
            <a:r>
              <a:rPr lang="en-AU" b="0" dirty="0" smtClean="0"/>
              <a:t>Windows users: </a:t>
            </a:r>
          </a:p>
          <a:p>
            <a:pPr marL="644878" lvl="2" indent="-352777">
              <a:buSzPct val="100000"/>
            </a:pPr>
            <a:r>
              <a:rPr lang="en-AU" b="0" dirty="0" err="1" smtClean="0"/>
              <a:t>PuTTY</a:t>
            </a:r>
            <a:r>
              <a:rPr lang="en-AU" b="0" dirty="0"/>
              <a:t>: http://</a:t>
            </a:r>
            <a:r>
              <a:rPr lang="en-AU" b="0" dirty="0" err="1"/>
              <a:t>www.chiark.greenend.org.uk</a:t>
            </a:r>
            <a:r>
              <a:rPr lang="en-AU" b="0" dirty="0"/>
              <a:t>/~</a:t>
            </a:r>
            <a:r>
              <a:rPr lang="en-AU" b="0" dirty="0" err="1"/>
              <a:t>sgtatham</a:t>
            </a:r>
            <a:r>
              <a:rPr lang="en-AU" b="0" dirty="0"/>
              <a:t>/putty/</a:t>
            </a:r>
            <a:endParaRPr lang="en-AU" b="0" dirty="0" smtClean="0"/>
          </a:p>
          <a:p>
            <a:pPr marL="498828" lvl="1" indent="-352777">
              <a:buSzPct val="100000"/>
            </a:pPr>
            <a:r>
              <a:rPr lang="en-AU" b="0" dirty="0" err="1" smtClean="0"/>
              <a:t>MacOS</a:t>
            </a:r>
            <a:r>
              <a:rPr lang="en-AU" b="0" dirty="0" smtClean="0"/>
              <a:t> users:</a:t>
            </a:r>
          </a:p>
          <a:p>
            <a:pPr marL="644878" lvl="2" indent="-352777">
              <a:buSzPct val="100000"/>
            </a:pPr>
            <a:r>
              <a:rPr lang="en-AU" b="0" dirty="0" smtClean="0"/>
              <a:t>Microsoft Remote Desktop Client (or equivalent)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dirty="0" smtClean="0"/>
              <a:t>AWS EC2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Spark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Lab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Real </a:t>
            </a:r>
            <a:r>
              <a:rPr dirty="0"/>
              <a:t>World </a:t>
            </a:r>
            <a:r>
              <a:rPr dirty="0" smtClean="0"/>
              <a:t>Problem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Review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You don’t want to be charged for this, so destroy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983297"/>
            <a:ext cx="6756400" cy="37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3345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EC2 (Linux)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539219235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58405"/>
          </a:xfrm>
        </p:spPr>
        <p:txBody>
          <a:bodyPr/>
          <a:lstStyle/>
          <a:p>
            <a:r>
              <a:rPr lang="en-US" dirty="0" smtClean="0"/>
              <a:t>Creating a Linux virtual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need a security group</a:t>
            </a:r>
          </a:p>
          <a:p>
            <a:pPr lvl="1"/>
            <a:r>
              <a:rPr lang="en-US" dirty="0" smtClean="0"/>
              <a:t>Allow port 22 (secure shell) inbound</a:t>
            </a:r>
          </a:p>
          <a:p>
            <a:r>
              <a:rPr lang="en-US" dirty="0" smtClean="0"/>
              <a:t>You might want to add extra storage</a:t>
            </a:r>
          </a:p>
          <a:p>
            <a:r>
              <a:rPr lang="en-US" dirty="0" smtClean="0"/>
              <a:t>Can choose many distributions</a:t>
            </a:r>
          </a:p>
          <a:p>
            <a:pPr lvl="1"/>
            <a:r>
              <a:rPr lang="en-US" dirty="0" smtClean="0"/>
              <a:t>We will use the Amazon-provided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96866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0639"/>
          </a:xfrm>
        </p:spPr>
        <p:txBody>
          <a:bodyPr/>
          <a:lstStyle/>
          <a:p>
            <a:r>
              <a:rPr lang="en-US" dirty="0" smtClean="0"/>
              <a:t>The default launcher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584"/>
            <a:ext cx="9363075" cy="26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9409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363075" cy="48172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835" y="2891059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7990475" y="1723264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1430410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4201"/>
          <a:stretch/>
        </p:blipFill>
        <p:spPr>
          <a:xfrm>
            <a:off x="0" y="0"/>
            <a:ext cx="7740054" cy="345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8116"/>
            <a:ext cx="7740054" cy="962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911" y="3509734"/>
            <a:ext cx="57573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They get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bigger… and more expensive…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92052" y="4773172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33117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Pricing - </a:t>
            </a:r>
            <a:r>
              <a:rPr lang="en-US" dirty="0">
                <a:hlinkClick r:id="rId2"/>
              </a:rPr>
              <a:t>https://aws.amazon.com/ec2/pricing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(USD)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907" b="-9907"/>
          <a:stretch/>
        </p:blipFill>
        <p:spPr>
          <a:xfrm>
            <a:off x="468153" y="1025291"/>
            <a:ext cx="5280884" cy="362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5" y="4361397"/>
            <a:ext cx="5147185" cy="8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82037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But you can get things cheaper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373000"/>
          </a:xfrm>
        </p:spPr>
        <p:txBody>
          <a:bodyPr/>
          <a:lstStyle/>
          <a:p>
            <a:r>
              <a:rPr lang="en-US" dirty="0" smtClean="0"/>
              <a:t>Reserve an instance for a year</a:t>
            </a:r>
          </a:p>
          <a:p>
            <a:r>
              <a:rPr lang="en-US" dirty="0" smtClean="0"/>
              <a:t>Spot instance, and do your work during non-peak 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768627"/>
            <a:ext cx="86995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3139" y="4879702"/>
            <a:ext cx="89768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Linux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2843" y="4879702"/>
            <a:ext cx="139689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Windows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38422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693449"/>
            <a:ext cx="8661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5166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7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115"/>
            <a:ext cx="9363075" cy="403964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15477" y="2784525"/>
            <a:ext cx="2097396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31309282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3928"/>
          </a:xfrm>
        </p:spPr>
        <p:txBody>
          <a:bodyPr/>
          <a:lstStyle/>
          <a:p>
            <a:r>
              <a:rPr lang="en-US" dirty="0" smtClean="0"/>
              <a:t>You’ll want extra disk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461"/>
            <a:ext cx="9363075" cy="3745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461"/>
            <a:ext cx="9363075" cy="2585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3350" y="902412"/>
            <a:ext cx="319584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Magnetic =&gt; cheaper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Provisioned IOPS = faster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57026227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Amazon Web Services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 smtClean="0"/>
              <a:t>Tags aren’t very interesting until you have a lot of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363075" cy="22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8755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7350"/>
          </a:xfrm>
        </p:spPr>
        <p:txBody>
          <a:bodyPr/>
          <a:lstStyle/>
          <a:p>
            <a:r>
              <a:rPr lang="en-US" dirty="0" smtClean="0"/>
              <a:t>Add firewalling rules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472"/>
            <a:ext cx="9363075" cy="371055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09859" y="3686936"/>
            <a:ext cx="1186575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7904" y="4171564"/>
            <a:ext cx="324049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Almost definitely required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4594240" y="1069522"/>
            <a:ext cx="441944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Port 8888 to run </a:t>
            </a:r>
            <a:r>
              <a:rPr lang="en-US" b="0" dirty="0" err="1" smtClean="0">
                <a:solidFill>
                  <a:srgbClr val="FF0000"/>
                </a:solidFill>
                <a:latin typeface="+mn-lt"/>
              </a:rPr>
              <a:t>Jupyter</a:t>
            </a:r>
            <a:r>
              <a:rPr lang="en-US" b="0" dirty="0" smtClean="0">
                <a:solidFill>
                  <a:srgbClr val="FF0000"/>
                </a:solidFill>
                <a:latin typeface="+mn-lt"/>
              </a:rPr>
              <a:t> notebook?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20666441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9363075" cy="41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41730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837111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2248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363075" cy="38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3357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Logging in to a Linux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login as the user ec2-user</a:t>
            </a:r>
          </a:p>
          <a:p>
            <a:r>
              <a:rPr lang="en-US" dirty="0"/>
              <a:t>You can’t use a </a:t>
            </a:r>
            <a:r>
              <a:rPr lang="en-US" dirty="0" smtClean="0"/>
              <a:t>password</a:t>
            </a:r>
            <a:endParaRPr lang="en-US" dirty="0"/>
          </a:p>
          <a:p>
            <a:pPr lvl="1"/>
            <a:r>
              <a:rPr lang="en-US" dirty="0" smtClean="0"/>
              <a:t>You use the </a:t>
            </a:r>
            <a:r>
              <a:rPr lang="en-US" dirty="0" err="1" smtClean="0"/>
              <a:t>ssh</a:t>
            </a:r>
            <a:r>
              <a:rPr lang="en-US" dirty="0" smtClean="0"/>
              <a:t> private key instead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6513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Connecting from a Linux or OS X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172464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</a:t>
            </a:r>
            <a:r>
              <a:rPr lang="en-US" sz="1600" b="0" dirty="0" err="1" smtClean="0">
                <a:latin typeface="Courier New"/>
                <a:cs typeface="Courier New"/>
              </a:rPr>
              <a:t>sh</a:t>
            </a:r>
            <a:r>
              <a:rPr lang="en-US" sz="1600" b="0" dirty="0" smtClean="0">
                <a:latin typeface="Courier New"/>
                <a:cs typeface="Courier New"/>
              </a:rPr>
              <a:t> –</a:t>
            </a:r>
            <a:r>
              <a:rPr lang="en-US" sz="1600" b="0" dirty="0" err="1" smtClean="0">
                <a:latin typeface="Courier New"/>
                <a:cs typeface="Courier New"/>
              </a:rPr>
              <a:t>i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i="1" dirty="0" err="1" smtClean="0">
                <a:latin typeface="Courier New"/>
                <a:cs typeface="Courier New"/>
              </a:rPr>
              <a:t>keypair.pem</a:t>
            </a:r>
            <a:r>
              <a:rPr lang="en-US" sz="1600" b="0" i="1" dirty="0" smtClean="0">
                <a:latin typeface="Courier New"/>
                <a:cs typeface="Courier New"/>
              </a:rPr>
              <a:t> </a:t>
            </a:r>
          </a:p>
          <a:p>
            <a:pPr marL="40639" indent="0">
              <a:buNone/>
            </a:pPr>
            <a:r>
              <a:rPr lang="en-US" sz="1600" b="0" i="1" dirty="0">
                <a:latin typeface="Courier New"/>
                <a:cs typeface="Courier New"/>
              </a:rPr>
              <a:t> </a:t>
            </a:r>
            <a:r>
              <a:rPr lang="en-US" sz="1600" b="0" i="1" dirty="0" smtClean="0">
                <a:latin typeface="Courier New"/>
                <a:cs typeface="Courier New"/>
              </a:rPr>
              <a:t>   </a:t>
            </a:r>
            <a:r>
              <a:rPr lang="en-US" sz="1600" b="0" dirty="0" smtClean="0">
                <a:latin typeface="Courier New"/>
                <a:cs typeface="Courier New"/>
              </a:rPr>
              <a:t>ec2-user@ec2-52-65-8-195.ap-southeast-2.compute.amazonaws.com</a:t>
            </a: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153" y="2747923"/>
            <a:ext cx="8426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0" i="1" dirty="0">
                <a:latin typeface="Courier New"/>
                <a:cs typeface="Courier New"/>
              </a:rPr>
              <a:t>The authenticity of host 'ec2-52-65-8-195.ap-southeast-2.compute.amazonaws.com (52.65.8.195)' can't be established.</a:t>
            </a:r>
          </a:p>
          <a:p>
            <a:pPr algn="l"/>
            <a:r>
              <a:rPr lang="hu-HU" sz="1400" b="0" i="1" dirty="0">
                <a:latin typeface="Courier New"/>
                <a:cs typeface="Courier New"/>
              </a:rPr>
              <a:t>RSA key fingerprint is 3b:98:fa:26:c4:2b:65:51:72:72:7c:4c:91:f1:17:e3.</a:t>
            </a:r>
          </a:p>
          <a:p>
            <a:pPr algn="l"/>
            <a:r>
              <a:rPr lang="en-US" sz="1400" b="0" i="1" dirty="0">
                <a:latin typeface="Courier New"/>
                <a:cs typeface="Courier New"/>
              </a:rPr>
              <a:t>Are you sure you want to continue connecting (yes/no)?</a:t>
            </a:r>
            <a:endParaRPr lang="en-US" sz="1400" b="0" i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7481634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Simplifying that with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1406423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Host *.ap-southeast-2.compute.amazonaws.com</a:t>
            </a: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IdentityFile</a:t>
            </a:r>
            <a:r>
              <a:rPr lang="en-US" sz="1600" b="0" dirty="0" smtClean="0">
                <a:latin typeface="Courier New"/>
                <a:cs typeface="Courier New"/>
              </a:rPr>
              <a:t> /path/to/</a:t>
            </a:r>
            <a:r>
              <a:rPr lang="en-US" sz="1600" b="0" dirty="0" err="1" smtClean="0">
                <a:latin typeface="Courier New"/>
                <a:cs typeface="Courier New"/>
              </a:rPr>
              <a:t>keypair.pem</a:t>
            </a: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CompressionLevel</a:t>
            </a:r>
            <a:r>
              <a:rPr lang="en-US" sz="1600" b="0" dirty="0" smtClean="0">
                <a:latin typeface="Courier New"/>
                <a:cs typeface="Courier New"/>
              </a:rPr>
              <a:t> 9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2840251"/>
            <a:ext cx="8426769" cy="219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 smtClean="0">
                <a:latin typeface="+mn-lt"/>
                <a:cs typeface="Courier New"/>
              </a:rPr>
              <a:t>That makes the command line a bit simpler…</a:t>
            </a: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ssh</a:t>
            </a:r>
            <a:r>
              <a:rPr lang="en-US" sz="1600" b="0" dirty="0" smtClean="0">
                <a:latin typeface="Courier New"/>
                <a:cs typeface="Courier New"/>
              </a:rPr>
              <a:t> ec2-52-65-8-195.ap-southeast-2.compute.amazonaws.com</a:t>
            </a: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1379228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Or even simpler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212501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Host server2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HostName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ec2-52-65-8-195</a:t>
            </a:r>
            <a:r>
              <a:rPr lang="en-US" sz="1600" b="0" dirty="0" smtClean="0">
                <a:latin typeface="Courier New"/>
                <a:cs typeface="Courier New"/>
              </a:rPr>
              <a:t>.ap-southeast-2.compute.amazonaws.com</a:t>
            </a: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IdentityFile</a:t>
            </a:r>
            <a:r>
              <a:rPr lang="en-US" sz="1600" b="0" dirty="0" smtClean="0">
                <a:latin typeface="Courier New"/>
                <a:cs typeface="Courier New"/>
              </a:rPr>
              <a:t> /path/to/</a:t>
            </a:r>
            <a:r>
              <a:rPr lang="en-US" sz="1600" b="0" dirty="0" err="1" smtClean="0">
                <a:latin typeface="Courier New"/>
                <a:cs typeface="Courier New"/>
              </a:rPr>
              <a:t>keypair.pem</a:t>
            </a: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CompressionLevel</a:t>
            </a: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dirty="0" smtClean="0">
                <a:latin typeface="Courier New"/>
                <a:cs typeface="Courier New"/>
              </a:rPr>
              <a:t>9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StrictHostKeyChecking</a:t>
            </a:r>
            <a:r>
              <a:rPr lang="en-US" sz="1600" b="0" dirty="0" smtClean="0">
                <a:latin typeface="Courier New"/>
                <a:cs typeface="Courier New"/>
              </a:rPr>
              <a:t> false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3324881"/>
            <a:ext cx="8426769" cy="163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 smtClean="0">
                <a:latin typeface="+mn-lt"/>
                <a:cs typeface="Courier New"/>
              </a:rPr>
              <a:t>Gets us to…</a:t>
            </a: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ssh</a:t>
            </a:r>
            <a:r>
              <a:rPr lang="en-US" sz="1600" b="0" dirty="0" smtClean="0">
                <a:latin typeface="Courier New"/>
                <a:cs typeface="Courier New"/>
              </a:rPr>
              <a:t> server2</a:t>
            </a: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25186171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Things that can go wrong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044132"/>
          </a:xfrm>
        </p:spPr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         WARNING: UNPROTECTED PRIVATE KEY FILE!          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Permissions 0644 for 'server1.pem' are too open.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It is required that your private key files are NOT accessible by others.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This private key will be ignored.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bad permissions: ignore key: server1.pem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 denied (</a:t>
            </a:r>
            <a:r>
              <a:rPr lang="en-US" sz="1800" b="0" dirty="0" err="1">
                <a:latin typeface="Courier New"/>
                <a:cs typeface="Courier New"/>
              </a:rPr>
              <a:t>publickey</a:t>
            </a:r>
            <a:r>
              <a:rPr lang="en-US" sz="1800" b="0" dirty="0">
                <a:latin typeface="Courier New"/>
                <a:cs typeface="Courier New"/>
              </a:rPr>
              <a:t>).</a:t>
            </a:r>
            <a:endParaRPr lang="en-US" sz="1800" b="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153" y="4395078"/>
            <a:ext cx="515120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Solution: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  </a:t>
            </a:r>
            <a:r>
              <a:rPr kumimoji="0" lang="en-US" sz="23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chmod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0400 server1.pem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3848707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1339"/>
          </a:xfrm>
        </p:spPr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08" y="1076838"/>
            <a:ext cx="5297496" cy="4180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152" y="1096792"/>
            <a:ext cx="3054561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will want to know 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 smtClean="0">
                <a:latin typeface="+mn-lt"/>
              </a:rPr>
              <a:t>EC2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S3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 smtClean="0">
                <a:latin typeface="+mn-lt"/>
              </a:rPr>
              <a:t>RDS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Machine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 Learning</a:t>
            </a:r>
          </a:p>
          <a:p>
            <a:pPr marL="342900" lvl="8" indent="-342900" algn="l">
              <a:buFont typeface="Arial"/>
              <a:buChar char="•"/>
            </a:pPr>
            <a:endParaRPr lang="en-US" b="0" baseline="0" dirty="0">
              <a:latin typeface="+mn-lt"/>
            </a:endParaRPr>
          </a:p>
          <a:p>
            <a:pPr lvl="8" indent="0" algn="l"/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might find helpful: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 smtClean="0">
                <a:latin typeface="+mn-lt"/>
              </a:rPr>
              <a:t>Redshift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EMR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 smtClean="0">
                <a:latin typeface="+mn-lt"/>
              </a:rPr>
              <a:t>Data</a:t>
            </a:r>
            <a:r>
              <a:rPr lang="en-US" b="0" dirty="0" smtClean="0">
                <a:latin typeface="+mn-lt"/>
              </a:rPr>
              <a:t> pipeline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WorkSpaces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47227805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Logging into Linux from Windows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6200061" cy="587567"/>
          </a:xfrm>
        </p:spPr>
        <p:txBody>
          <a:bodyPr/>
          <a:lstStyle/>
          <a:p>
            <a:r>
              <a:rPr lang="en-US" dirty="0" smtClean="0"/>
              <a:t>Convert the .</a:t>
            </a:r>
            <a:r>
              <a:rPr lang="en-US" dirty="0" err="1" smtClean="0"/>
              <a:t>pem</a:t>
            </a:r>
            <a:r>
              <a:rPr lang="en-US" dirty="0" smtClean="0"/>
              <a:t> file to .</a:t>
            </a:r>
            <a:r>
              <a:rPr lang="en-US" dirty="0" err="1" smtClean="0"/>
              <a:t>ppk</a:t>
            </a:r>
            <a:r>
              <a:rPr lang="en-US" dirty="0" smtClean="0"/>
              <a:t> using </a:t>
            </a:r>
            <a:r>
              <a:rPr lang="en-US" dirty="0" err="1" smtClean="0"/>
              <a:t>puttygen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0" y="2540120"/>
            <a:ext cx="2816821" cy="271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59" y="2540121"/>
            <a:ext cx="2786919" cy="27176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08219" y="3877027"/>
            <a:ext cx="61835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61" y="1938514"/>
            <a:ext cx="14732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653805" y="2332214"/>
            <a:ext cx="618356" cy="2079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68" y="3311937"/>
            <a:ext cx="2136316" cy="113018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222459" y="2540120"/>
            <a:ext cx="0" cy="5650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11149817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77" y="1520730"/>
            <a:ext cx="3094130" cy="2951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Logging in from Windows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731"/>
            <a:ext cx="3065936" cy="2951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90" y="1520729"/>
            <a:ext cx="3080264" cy="29516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19451" y="1988647"/>
            <a:ext cx="1537533" cy="60160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46842" y="2055491"/>
            <a:ext cx="869041" cy="284094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54857" y="3277414"/>
            <a:ext cx="2067397" cy="43249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9722" y="4801265"/>
            <a:ext cx="70688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Remember to save this so that you can reconnect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24988172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80773"/>
          </a:xfrm>
        </p:spPr>
        <p:txBody>
          <a:bodyPr/>
          <a:lstStyle/>
          <a:p>
            <a:r>
              <a:rPr lang="en-US" dirty="0" smtClean="0"/>
              <a:t>The putty equivalent of strict host key checking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3" y="1536700"/>
            <a:ext cx="55118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8729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Linux command line </a:t>
            </a:r>
            <a:r>
              <a:rPr lang="en-AU" dirty="0" err="1" smtClean="0"/>
              <a:t>quickstart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32771524"/>
      </p:ext>
    </p:extLst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Directories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39954"/>
              </p:ext>
            </p:extLst>
          </p:nvPr>
        </p:nvGraphicFramePr>
        <p:xfrm>
          <a:off x="468153" y="1050033"/>
          <a:ext cx="8422800" cy="275429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/>
                <a:gridCol w="4211400"/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ls</a:t>
                      </a:r>
                      <a:endParaRPr lang="en-US" b="0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List</a:t>
                      </a:r>
                      <a:r>
                        <a:rPr lang="en-US" baseline="0" dirty="0" smtClean="0"/>
                        <a:t> files in the current “folder”</a:t>
                      </a:r>
                      <a:endParaRPr lang="en-US" dirty="0"/>
                    </a:p>
                  </a:txBody>
                  <a:tcPr/>
                </a:tc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What folder am I in?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cd </a:t>
                      </a:r>
                      <a:r>
                        <a:rPr lang="en-US" i="1" dirty="0" err="1" smtClean="0"/>
                        <a:t>otherdirectory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Change to another folder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Go back to the default folder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65906"/>
      </p:ext>
    </p:extLst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Manipulating files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445519"/>
              </p:ext>
            </p:extLst>
          </p:nvPr>
        </p:nvGraphicFramePr>
        <p:xfrm>
          <a:off x="468153" y="1050033"/>
          <a:ext cx="8422800" cy="4185128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/>
                <a:gridCol w="4211400"/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cp</a:t>
                      </a:r>
                      <a:r>
                        <a:rPr lang="en-US" dirty="0" smtClean="0"/>
                        <a:t> </a:t>
                      </a:r>
                      <a:r>
                        <a:rPr lang="en-US" b="0" i="1" dirty="0" err="1" smtClean="0"/>
                        <a:t>oldname</a:t>
                      </a:r>
                      <a:r>
                        <a:rPr lang="en-US" b="0" i="1" dirty="0" smtClean="0"/>
                        <a:t> </a:t>
                      </a:r>
                      <a:r>
                        <a:rPr lang="en-US" b="0" i="1" dirty="0" err="1" smtClean="0"/>
                        <a:t>newname</a:t>
                      </a:r>
                      <a:endParaRPr lang="en-US" b="0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Copy</a:t>
                      </a:r>
                      <a:endParaRPr lang="en-US" dirty="0"/>
                    </a:p>
                  </a:txBody>
                  <a:tcPr/>
                </a:tc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mv </a:t>
                      </a:r>
                      <a:r>
                        <a:rPr lang="en-US" dirty="0" err="1" smtClean="0"/>
                        <a:t>oldname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newname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Rename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rm</a:t>
                      </a:r>
                      <a:r>
                        <a:rPr lang="en-US" dirty="0" smtClean="0"/>
                        <a:t> filename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cat filename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Display contents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zip</a:t>
                      </a:r>
                      <a:r>
                        <a:rPr lang="en-US" baseline="0" dirty="0" smtClean="0"/>
                        <a:t> –r </a:t>
                      </a:r>
                      <a:r>
                        <a:rPr lang="en-US" baseline="0" dirty="0" err="1" smtClean="0"/>
                        <a:t>filename.zip</a:t>
                      </a:r>
                      <a:r>
                        <a:rPr lang="en-US" baseline="0" dirty="0" smtClean="0"/>
                        <a:t> directory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Create a zip file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unzip </a:t>
                      </a:r>
                      <a:r>
                        <a:rPr lang="en-US" dirty="0" err="1" smtClean="0"/>
                        <a:t>filename.zip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Unpack a zip file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868599"/>
      </p:ext>
    </p:extLst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Installing stuff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need to “download” and then “install”</a:t>
            </a:r>
          </a:p>
          <a:p>
            <a:r>
              <a:rPr lang="en-US" dirty="0" smtClean="0"/>
              <a:t>Huge library of programs</a:t>
            </a:r>
          </a:p>
          <a:p>
            <a:pPr lvl="1"/>
            <a:r>
              <a:rPr lang="en-US" dirty="0" smtClean="0"/>
              <a:t>Use “</a:t>
            </a:r>
            <a:r>
              <a:rPr lang="en-US" b="0" dirty="0" smtClean="0">
                <a:latin typeface="Courier New"/>
                <a:cs typeface="Courier New"/>
              </a:rPr>
              <a:t>yum search </a:t>
            </a:r>
            <a:r>
              <a:rPr lang="en-US" b="0" i="1" dirty="0" smtClean="0">
                <a:latin typeface="Courier New"/>
                <a:cs typeface="Courier New"/>
              </a:rPr>
              <a:t>thing</a:t>
            </a:r>
            <a:r>
              <a:rPr lang="en-US" dirty="0" smtClean="0"/>
              <a:t>” to find out the package name</a:t>
            </a:r>
          </a:p>
          <a:p>
            <a:r>
              <a:rPr lang="en-US" dirty="0" smtClean="0"/>
              <a:t>Install with “</a:t>
            </a:r>
            <a:r>
              <a:rPr lang="en-US" b="0" dirty="0" err="1" smtClean="0">
                <a:latin typeface="Courier New"/>
                <a:cs typeface="Courier New"/>
              </a:rPr>
              <a:t>sudo</a:t>
            </a:r>
            <a:r>
              <a:rPr lang="en-US" b="0" dirty="0" smtClean="0">
                <a:latin typeface="Courier New"/>
                <a:cs typeface="Courier New"/>
              </a:rPr>
              <a:t> yum install </a:t>
            </a:r>
            <a:r>
              <a:rPr lang="en-US" b="0" dirty="0" err="1" smtClean="0">
                <a:latin typeface="Courier New"/>
                <a:cs typeface="Courier New"/>
              </a:rPr>
              <a:t>packagename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“</a:t>
            </a:r>
            <a:r>
              <a:rPr lang="en-US" b="0" dirty="0" err="1" smtClean="0">
                <a:latin typeface="Courier New"/>
                <a:cs typeface="Courier New"/>
              </a:rPr>
              <a:t>sudo</a:t>
            </a:r>
            <a:r>
              <a:rPr lang="en-US" b="0" dirty="0" smtClean="0">
                <a:latin typeface="Courier New"/>
                <a:cs typeface="Courier New"/>
              </a:rPr>
              <a:t> yum install </a:t>
            </a:r>
            <a:r>
              <a:rPr lang="en-US" b="0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ip install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12650"/>
      </p:ext>
    </p:extLst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files in and out (Windows version)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D</a:t>
            </a:r>
            <a:r>
              <a:rPr lang="en-US" sz="1600" b="0" dirty="0">
                <a:latin typeface="Courier New"/>
                <a:cs typeface="Courier New"/>
              </a:rPr>
              <a:t>:\Users\</a:t>
            </a:r>
            <a:r>
              <a:rPr lang="en-US" sz="1600" b="0" dirty="0" err="1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\Documents&gt;</a:t>
            </a:r>
            <a:r>
              <a:rPr lang="en-US" sz="1600" dirty="0" err="1">
                <a:latin typeface="Courier New"/>
                <a:cs typeface="Courier New"/>
              </a:rPr>
              <a:t>psftp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server2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Using username "ec2-</a:t>
            </a:r>
            <a:r>
              <a:rPr lang="en-US" sz="1600" b="0" dirty="0" smtClean="0">
                <a:latin typeface="Courier New"/>
                <a:cs typeface="Courier New"/>
              </a:rPr>
              <a:t>user”.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 working directory is /home/ec2-</a:t>
            </a:r>
            <a:r>
              <a:rPr lang="en-US" sz="1600" b="0" dirty="0" smtClean="0">
                <a:latin typeface="Courier New"/>
                <a:cs typeface="Courier New"/>
              </a:rPr>
              <a:t>user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put keywords2.</a:t>
            </a:r>
            <a:r>
              <a:rPr lang="en-US" sz="1600" dirty="0" smtClean="0">
                <a:latin typeface="Courier New"/>
                <a:cs typeface="Courier New"/>
              </a:rPr>
              <a:t>txt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local:keywords2.txt =&gt; remote:/home/ec2-user/keywords2.</a:t>
            </a:r>
            <a:r>
              <a:rPr lang="en-US" sz="1600" b="0" dirty="0" smtClean="0">
                <a:latin typeface="Courier New"/>
                <a:cs typeface="Courier New"/>
              </a:rPr>
              <a:t>txt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 smtClean="0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remote:/home/ec2-user/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=&gt; </a:t>
            </a:r>
            <a:r>
              <a:rPr lang="en-US" sz="1600" b="0" dirty="0" err="1" smtClean="0">
                <a:latin typeface="Courier New"/>
                <a:cs typeface="Courier New"/>
              </a:rPr>
              <a:t>local:results.zip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 err="1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4600814"/>
      </p:ext>
    </p:extLst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files in and out (OSX / Linux version)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$ </a:t>
            </a:r>
            <a:r>
              <a:rPr lang="en-US" sz="1600" dirty="0" err="1">
                <a:latin typeface="Courier New"/>
                <a:cs typeface="Courier New"/>
              </a:rPr>
              <a:t>sftp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server2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Connected to ec2-52-65-8-195.</a:t>
            </a:r>
            <a:r>
              <a:rPr lang="en-US" sz="1600" b="0" dirty="0" smtClean="0">
                <a:latin typeface="Courier New"/>
                <a:cs typeface="Courier New"/>
              </a:rPr>
              <a:t>ap-southeast</a:t>
            </a:r>
            <a:r>
              <a:rPr lang="en-US" sz="1600" b="0" dirty="0">
                <a:latin typeface="Courier New"/>
                <a:cs typeface="Courier New"/>
              </a:rPr>
              <a:t>-2.compute.amazonaws.com.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 smtClean="0">
                <a:latin typeface="Courier New"/>
                <a:cs typeface="Courier New"/>
              </a:rPr>
              <a:t>put keywords2.txt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Uploading keywords2.txt to /home/ec2-user/keywords2.txt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keywords2.txt                 </a:t>
            </a:r>
            <a:r>
              <a:rPr lang="en-US" sz="1600" b="0" dirty="0" smtClean="0">
                <a:latin typeface="Courier New"/>
                <a:cs typeface="Courier New"/>
              </a:rPr>
              <a:t>       </a:t>
            </a:r>
            <a:r>
              <a:rPr lang="en-US" sz="1600" b="0" dirty="0">
                <a:latin typeface="Courier New"/>
                <a:cs typeface="Courier New"/>
              </a:rPr>
              <a:t>100%  695     0.7KB/s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Fetching 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to 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      </a:t>
            </a:r>
            <a:r>
              <a:rPr lang="en-US" sz="1600" b="0" dirty="0" smtClean="0">
                <a:latin typeface="Courier New"/>
                <a:cs typeface="Courier New"/>
              </a:rPr>
              <a:t>    </a:t>
            </a:r>
            <a:r>
              <a:rPr lang="en-US" sz="1600" b="0" dirty="0">
                <a:latin typeface="Courier New"/>
                <a:cs typeface="Courier New"/>
              </a:rPr>
              <a:t>100%  501     0.5KB/s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36769772"/>
      </p:ext>
    </p:extLst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files in and out (how Amazon sees the world)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59" y="997337"/>
            <a:ext cx="414862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</a:t>
            </a:r>
            <a:r>
              <a:rPr lang="en-US" sz="1600" b="0" dirty="0" err="1" smtClean="0">
                <a:latin typeface="Courier New"/>
                <a:cs typeface="Courier New"/>
              </a:rPr>
              <a:t>ws</a:t>
            </a:r>
            <a:r>
              <a:rPr lang="en-US" sz="1600" b="0" dirty="0" smtClean="0">
                <a:latin typeface="Courier New"/>
                <a:cs typeface="Courier New"/>
              </a:rPr>
              <a:t> s3 put </a:t>
            </a:r>
            <a:r>
              <a:rPr lang="en-US" sz="1600" b="0" i="1" dirty="0" smtClean="0">
                <a:latin typeface="Courier New"/>
                <a:cs typeface="Courier New"/>
              </a:rPr>
              <a:t>filename</a:t>
            </a:r>
            <a:r>
              <a:rPr lang="en-US" sz="1600" b="0" dirty="0" smtClean="0">
                <a:latin typeface="Courier New"/>
                <a:cs typeface="Courier New"/>
              </a:rPr>
              <a:t> s3://</a:t>
            </a:r>
            <a:r>
              <a:rPr lang="en-US" sz="1600" b="0" i="1" dirty="0" smtClean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</a:t>
            </a:r>
            <a:r>
              <a:rPr lang="en-US" sz="1600" b="0" dirty="0" smtClean="0">
                <a:latin typeface="Courier New"/>
                <a:cs typeface="Courier New"/>
              </a:rPr>
              <a:t>get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</a:t>
            </a:r>
            <a:r>
              <a:rPr lang="en-US" sz="1600" b="0" dirty="0" err="1" smtClean="0">
                <a:latin typeface="Courier New"/>
                <a:cs typeface="Courier New"/>
              </a:rPr>
              <a:t>ws</a:t>
            </a:r>
            <a:r>
              <a:rPr lang="en-US" sz="1600" b="0" dirty="0" smtClean="0">
                <a:latin typeface="Courier New"/>
                <a:cs typeface="Courier New"/>
              </a:rPr>
              <a:t> s3 sync </a:t>
            </a:r>
            <a:r>
              <a:rPr lang="en-US" sz="1600" b="0" i="1" dirty="0" smtClean="0">
                <a:latin typeface="Courier New"/>
                <a:cs typeface="Courier New"/>
              </a:rPr>
              <a:t>folder </a:t>
            </a:r>
            <a:r>
              <a:rPr lang="en-US" sz="1600" b="0" dirty="0" smtClean="0">
                <a:latin typeface="Courier New"/>
                <a:cs typeface="Courier New"/>
              </a:rPr>
              <a:t>s3://</a:t>
            </a:r>
            <a:r>
              <a:rPr lang="en-US" sz="1600" b="0" i="1" dirty="0" smtClean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55" y="2570592"/>
            <a:ext cx="6131720" cy="26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6847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http://</a:t>
            </a:r>
            <a:r>
              <a:rPr lang="en-US" b="0" dirty="0" err="1" smtClean="0">
                <a:latin typeface="Courier New"/>
                <a:cs typeface="Courier New"/>
              </a:rPr>
              <a:t>aws.amazon.com</a:t>
            </a:r>
            <a:r>
              <a:rPr lang="en-US" b="0" dirty="0" smtClean="0">
                <a:latin typeface="Courier New"/>
                <a:cs typeface="Courier New"/>
              </a:rPr>
              <a:t>/</a:t>
            </a:r>
            <a:endParaRPr lang="en-US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19622"/>
            <a:ext cx="4743810" cy="304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693" y="147397"/>
            <a:ext cx="3698695" cy="2901235"/>
          </a:xfrm>
          <a:prstGeom prst="rect">
            <a:avLst/>
          </a:prstGeom>
          <a:ln w="38100" cmpd="sng"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7" name="Straight Arrow Connector 6"/>
          <p:cNvCxnSpPr/>
          <p:nvPr/>
        </p:nvCxnSpPr>
        <p:spPr>
          <a:xfrm flipV="1">
            <a:off x="3485490" y="1457662"/>
            <a:ext cx="1258321" cy="165722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61" y="1777905"/>
            <a:ext cx="3099214" cy="3490936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7183388" y="822694"/>
            <a:ext cx="465672" cy="113189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59832734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files in and out (with style and sophistication)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… ; </a:t>
            </a:r>
            <a:r>
              <a:rPr lang="en-US" dirty="0" err="1" smtClean="0"/>
              <a:t>git</a:t>
            </a:r>
            <a:r>
              <a:rPr lang="en-US" dirty="0" smtClean="0"/>
              <a:t> commit ; 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0639" indent="0">
              <a:buNone/>
            </a:pPr>
            <a:r>
              <a:rPr lang="en-US" dirty="0" smtClean="0"/>
              <a:t>Remember: </a:t>
            </a:r>
            <a:r>
              <a:rPr lang="en-US" dirty="0" err="1" smtClean="0"/>
              <a:t>git</a:t>
            </a:r>
            <a:r>
              <a:rPr lang="en-US" dirty="0" smtClean="0"/>
              <a:t> command not found? </a:t>
            </a:r>
          </a:p>
          <a:p>
            <a:r>
              <a:rPr lang="en-US" dirty="0" smtClean="0"/>
              <a:t> yum install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91270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Editors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84066"/>
              </p:ext>
            </p:extLst>
          </p:nvPr>
        </p:nvGraphicFramePr>
        <p:xfrm>
          <a:off x="468151" y="1367071"/>
          <a:ext cx="8406088" cy="3476079"/>
        </p:xfrm>
        <a:graphic>
          <a:graphicData uri="http://schemas.openxmlformats.org/drawingml/2006/table">
            <a:tbl>
              <a:tblPr firstRow="1" bandRow="1">
                <a:tableStyleId>{CF821DB8-F4EB-4A41-A1BA-3FCAFE7338EE}</a:tableStyleId>
              </a:tblPr>
              <a:tblGrid>
                <a:gridCol w="2941161"/>
                <a:gridCol w="5464927"/>
              </a:tblGrid>
              <a:tr h="677067">
                <a:tc>
                  <a:txBody>
                    <a:bodyPr/>
                    <a:lstStyle/>
                    <a:p>
                      <a:r>
                        <a:rPr lang="en-US" dirty="0" smtClean="0"/>
                        <a:t>Editor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1214052">
                <a:tc>
                  <a:txBody>
                    <a:bodyPr/>
                    <a:lstStyle/>
                    <a:p>
                      <a:r>
                        <a:rPr lang="en-US" dirty="0" smtClean="0"/>
                        <a:t>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Always there. Read </a:t>
                      </a:r>
                      <a:r>
                        <a:rPr lang="en-US" baseline="0" dirty="0" smtClean="0"/>
                        <a:t>a vi tutorial first</a:t>
                      </a:r>
                      <a:endParaRPr lang="en-US" dirty="0"/>
                    </a:p>
                  </a:txBody>
                  <a:tcPr/>
                </a:tc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emacs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Sophisticated;</a:t>
                      </a:r>
                      <a:r>
                        <a:rPr lang="en-US" baseline="0" dirty="0" smtClean="0"/>
                        <a:t> is its own universe of weirdness, but rather nice.</a:t>
                      </a:r>
                      <a:endParaRPr lang="en-US" dirty="0"/>
                    </a:p>
                  </a:txBody>
                  <a:tcPr/>
                </a:tc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Completely comprehensible and obvious. Very commonly</a:t>
                      </a:r>
                      <a:r>
                        <a:rPr lang="en-US" baseline="0" dirty="0" smtClean="0"/>
                        <a:t> available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73968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Disconnected operation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“screen” on first session.</a:t>
            </a:r>
          </a:p>
          <a:p>
            <a:r>
              <a:rPr lang="en-US" dirty="0" smtClean="0"/>
              <a:t>Run “screen –r” on reconnecting session</a:t>
            </a:r>
          </a:p>
          <a:p>
            <a:r>
              <a:rPr lang="en-US" dirty="0" smtClean="0"/>
              <a:t>“Control-A d d” to disconnect</a:t>
            </a:r>
          </a:p>
          <a:p>
            <a:r>
              <a:rPr lang="en-US" dirty="0" smtClean="0"/>
              <a:t>“Control-A c” to create another pane</a:t>
            </a:r>
          </a:p>
          <a:p>
            <a:r>
              <a:rPr lang="en-US" dirty="0" smtClean="0"/>
              <a:t>“Control-A 0” to get back to the first one</a:t>
            </a:r>
          </a:p>
          <a:p>
            <a:r>
              <a:rPr lang="en-US" dirty="0" smtClean="0"/>
              <a:t>“Control-A 1” to get to the other one (or 2, 3, 4,…)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09172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Repeating something (e.g. a download)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( while read </a:t>
            </a:r>
            <a:r>
              <a:rPr lang="en-US" dirty="0" smtClean="0">
                <a:latin typeface="Courier New"/>
                <a:cs typeface="Courier New"/>
              </a:rPr>
              <a:t>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</a:t>
            </a:r>
            <a:r>
              <a:rPr lang="en-US" b="0" dirty="0" smtClean="0">
                <a:latin typeface="Courier New"/>
                <a:cs typeface="Courier New"/>
              </a:rPr>
              <a:t>o</a:t>
            </a: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   </a:t>
            </a:r>
            <a:r>
              <a:rPr lang="en-US" b="0" dirty="0" err="1" smtClean="0">
                <a:latin typeface="Courier New"/>
                <a:cs typeface="Courier New"/>
              </a:rPr>
              <a:t>wget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$line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</a:t>
            </a:r>
            <a:r>
              <a:rPr lang="en-US" b="0" dirty="0" smtClean="0">
                <a:latin typeface="Courier New"/>
                <a:cs typeface="Courier New"/>
              </a:rPr>
              <a:t>one ) &lt; </a:t>
            </a:r>
            <a:r>
              <a:rPr lang="en-US" b="0" dirty="0" err="1" smtClean="0">
                <a:latin typeface="Courier New"/>
                <a:cs typeface="Courier New"/>
              </a:rPr>
              <a:t>filename.txt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02123038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Migrating from a </a:t>
            </a:r>
            <a:r>
              <a:rPr lang="en-US" dirty="0" err="1" smtClean="0"/>
              <a:t>jupyter</a:t>
            </a:r>
            <a:r>
              <a:rPr lang="en-US" dirty="0" smtClean="0"/>
              <a:t> notebook to a 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 file (e.g. in </a:t>
            </a:r>
            <a:r>
              <a:rPr lang="en-US" dirty="0" err="1" smtClean="0"/>
              <a:t>nano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First line should read “</a:t>
            </a:r>
            <a:r>
              <a:rPr lang="en-US" b="0" dirty="0" smtClean="0">
                <a:latin typeface="Courier New"/>
                <a:cs typeface="Courier New"/>
              </a:rPr>
              <a:t>#!/</a:t>
            </a:r>
            <a:r>
              <a:rPr lang="en-US" b="0" dirty="0" err="1" smtClean="0">
                <a:latin typeface="Courier New"/>
                <a:cs typeface="Courier New"/>
              </a:rPr>
              <a:t>usr</a:t>
            </a:r>
            <a:r>
              <a:rPr lang="en-US" b="0" dirty="0" smtClean="0">
                <a:latin typeface="Courier New"/>
                <a:cs typeface="Courier New"/>
              </a:rPr>
              <a:t>/bin/</a:t>
            </a:r>
            <a:r>
              <a:rPr lang="en-US" b="0" dirty="0" err="1" smtClean="0">
                <a:latin typeface="Courier New"/>
                <a:cs typeface="Courier New"/>
              </a:rPr>
              <a:t>env</a:t>
            </a:r>
            <a:r>
              <a:rPr lang="en-US" b="0" dirty="0" smtClean="0">
                <a:latin typeface="Courier New"/>
                <a:cs typeface="Courier New"/>
              </a:rPr>
              <a:t> python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Means “look in the environment for a program called python; use that as the #! Interpreter for this file</a:t>
            </a:r>
          </a:p>
          <a:p>
            <a:r>
              <a:rPr lang="en-US" dirty="0" smtClean="0"/>
              <a:t>If you want an output, use one or more of the following: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rint …</a:t>
            </a:r>
          </a:p>
          <a:p>
            <a:pPr lvl="1"/>
            <a:r>
              <a:rPr lang="en-US" b="0" dirty="0" smtClean="0">
                <a:latin typeface="Courier New"/>
                <a:cs typeface="Courier New"/>
              </a:rPr>
              <a:t>F = open(“</a:t>
            </a:r>
            <a:r>
              <a:rPr lang="en-US" b="0" dirty="0" err="1" smtClean="0">
                <a:latin typeface="Courier New"/>
                <a:cs typeface="Courier New"/>
              </a:rPr>
              <a:t>filename”,’w</a:t>
            </a:r>
            <a:r>
              <a:rPr lang="en-US" b="0" dirty="0" smtClean="0">
                <a:latin typeface="Courier New"/>
                <a:cs typeface="Courier New"/>
              </a:rPr>
              <a:t>’) ; </a:t>
            </a:r>
            <a:r>
              <a:rPr lang="en-US" b="0" dirty="0" err="1" smtClean="0">
                <a:latin typeface="Courier New"/>
                <a:cs typeface="Courier New"/>
              </a:rPr>
              <a:t>F.write</a:t>
            </a:r>
            <a:r>
              <a:rPr lang="en-US" b="0" dirty="0" smtClean="0">
                <a:latin typeface="Courier New"/>
                <a:cs typeface="Courier New"/>
              </a:rPr>
              <a:t>(….)</a:t>
            </a:r>
          </a:p>
          <a:p>
            <a:pPr lvl="1"/>
            <a:r>
              <a:rPr lang="en-US" b="0" dirty="0" err="1">
                <a:latin typeface="Courier New"/>
                <a:cs typeface="Courier New"/>
              </a:rPr>
              <a:t>p</a:t>
            </a:r>
            <a:r>
              <a:rPr lang="en-US" b="0" dirty="0" err="1" smtClean="0">
                <a:latin typeface="Courier New"/>
                <a:cs typeface="Courier New"/>
              </a:rPr>
              <a:t>andas.write_csv</a:t>
            </a:r>
            <a:r>
              <a:rPr lang="en-US" b="0" dirty="0" smtClean="0">
                <a:latin typeface="Courier New"/>
                <a:cs typeface="Courier New"/>
              </a:rPr>
              <a:t>(…)</a:t>
            </a:r>
          </a:p>
          <a:p>
            <a:r>
              <a:rPr lang="en-US" dirty="0" smtClean="0"/>
              <a:t>Copy and paste each line from the </a:t>
            </a:r>
            <a:r>
              <a:rPr lang="en-US" dirty="0" err="1" smtClean="0"/>
              <a:t>jupyter</a:t>
            </a:r>
            <a:r>
              <a:rPr lang="en-US" dirty="0" smtClean="0"/>
              <a:t> notebook to the file</a:t>
            </a:r>
          </a:p>
          <a:p>
            <a:r>
              <a:rPr lang="en-US" dirty="0" smtClean="0"/>
              <a:t>Save the file</a:t>
            </a:r>
          </a:p>
          <a:p>
            <a:r>
              <a:rPr lang="en-US" dirty="0" smtClean="0"/>
              <a:t>Make the file executable with “</a:t>
            </a:r>
            <a:r>
              <a:rPr lang="en-US" b="0" dirty="0" err="1" smtClean="0">
                <a:latin typeface="Courier New"/>
                <a:cs typeface="Courier New"/>
              </a:rPr>
              <a:t>chmod</a:t>
            </a:r>
            <a:r>
              <a:rPr lang="en-US" b="0" dirty="0" smtClean="0">
                <a:latin typeface="Courier New"/>
                <a:cs typeface="Courier New"/>
              </a:rPr>
              <a:t> +x filename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Run “</a:t>
            </a:r>
            <a:r>
              <a:rPr lang="en-US" b="0" dirty="0" smtClean="0">
                <a:latin typeface="Courier New"/>
                <a:cs typeface="Courier New"/>
              </a:rPr>
              <a:t>./filename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50128"/>
      </p:ext>
    </p:extLst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Adding extra storage</a:t>
            </a:r>
            <a:br>
              <a:rPr lang="en-AU" dirty="0" smtClean="0"/>
            </a:br>
            <a:r>
              <a:rPr lang="en-AU" dirty="0" smtClean="0"/>
              <a:t>(EBS)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219218245"/>
      </p:ext>
    </p:extLst>
  </p:cSld>
  <p:clrMapOvr>
    <a:masterClrMapping/>
  </p:clrMapOvr>
  <p:transition xmlns:p14="http://schemas.microsoft.com/office/powerpoint/2010/main"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First Time / Next Time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161159" cy="4030980"/>
          </a:xfrm>
        </p:spPr>
        <p:txBody>
          <a:bodyPr/>
          <a:lstStyle/>
          <a:p>
            <a:pPr marL="40639" indent="0">
              <a:buNone/>
            </a:pPr>
            <a:r>
              <a:rPr lang="en-US" dirty="0" smtClean="0"/>
              <a:t>First Time</a:t>
            </a:r>
          </a:p>
          <a:p>
            <a:r>
              <a:rPr lang="en-US" b="0" dirty="0" smtClean="0">
                <a:latin typeface="+mn-lt"/>
              </a:rPr>
              <a:t>Allocate volume</a:t>
            </a:r>
          </a:p>
          <a:p>
            <a:r>
              <a:rPr lang="en-US" b="0" dirty="0" smtClean="0">
                <a:latin typeface="+mn-lt"/>
              </a:rPr>
              <a:t>Attach to a server</a:t>
            </a:r>
          </a:p>
          <a:p>
            <a:r>
              <a:rPr lang="en-US" b="0" dirty="0" smtClean="0">
                <a:latin typeface="+mn-lt"/>
              </a:rPr>
              <a:t>Figure out the device file</a:t>
            </a:r>
          </a:p>
          <a:p>
            <a:r>
              <a:rPr lang="en-US" b="0" dirty="0" smtClean="0">
                <a:latin typeface="+mn-lt"/>
              </a:rPr>
              <a:t>Format the storage</a:t>
            </a:r>
          </a:p>
          <a:p>
            <a:r>
              <a:rPr lang="en-US" b="0" dirty="0" smtClean="0">
                <a:latin typeface="+mn-lt"/>
              </a:rPr>
              <a:t>Mount the storage</a:t>
            </a:r>
          </a:p>
          <a:p>
            <a:r>
              <a:rPr lang="en-US" b="0" dirty="0" smtClean="0">
                <a:latin typeface="+mn-lt"/>
              </a:rPr>
              <a:t>(Change directory to the storage and do something)</a:t>
            </a:r>
          </a:p>
          <a:p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00414" y="949203"/>
            <a:ext cx="4161159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None/>
            </a:pPr>
            <a:r>
              <a:rPr lang="en-US" dirty="0" smtClean="0"/>
              <a:t>Next Time</a:t>
            </a:r>
          </a:p>
          <a:p>
            <a:r>
              <a:rPr lang="en-US" b="0" dirty="0" smtClean="0">
                <a:latin typeface="+mn-lt"/>
              </a:rPr>
              <a:t>Make sure you create the server in the same availability zone</a:t>
            </a:r>
          </a:p>
          <a:p>
            <a:r>
              <a:rPr lang="en-US" b="0" dirty="0" smtClean="0">
                <a:latin typeface="+mn-lt"/>
              </a:rPr>
              <a:t>Attach existing volume to a server</a:t>
            </a:r>
          </a:p>
          <a:p>
            <a:r>
              <a:rPr lang="en-US" b="0" dirty="0" smtClean="0">
                <a:latin typeface="+mn-lt"/>
              </a:rPr>
              <a:t>Figure out the device file</a:t>
            </a:r>
          </a:p>
          <a:p>
            <a:r>
              <a:rPr lang="en-US" b="0" dirty="0" smtClean="0">
                <a:latin typeface="+mn-lt"/>
              </a:rPr>
              <a:t>Mount the storage</a:t>
            </a:r>
          </a:p>
          <a:p>
            <a:r>
              <a:rPr lang="en-US" b="0" dirty="0" smtClean="0">
                <a:latin typeface="+mn-lt"/>
              </a:rPr>
              <a:t>(Change directory to the storage and do something)</a:t>
            </a:r>
          </a:p>
          <a:p>
            <a:r>
              <a:rPr lang="en-US" b="0" dirty="0" smtClean="0">
                <a:latin typeface="+mn-lt"/>
              </a:rPr>
              <a:t>Take a snapshot as a backup?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9975"/>
      </p:ext>
    </p:extLst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(Elastic Block Store)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263"/>
            <a:ext cx="9363075" cy="413378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54519" y="1370328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2809658" y="2491985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6730" y="3955255"/>
            <a:ext cx="317151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Existing boot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disk volume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55842" y="3076882"/>
            <a:ext cx="250685" cy="53676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07444924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sizing and location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23" y="1107187"/>
            <a:ext cx="7616481" cy="415061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06527" y="3250352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0831" y="4456594"/>
            <a:ext cx="532374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Make sure this matche</a:t>
            </a:r>
            <a:r>
              <a:rPr lang="en-US" b="0" dirty="0" smtClean="0">
                <a:solidFill>
                  <a:srgbClr val="FF0000"/>
                </a:solidFill>
                <a:latin typeface="+mn-lt"/>
              </a:rPr>
              <a:t>s where the server is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26025" y="3425822"/>
            <a:ext cx="680502" cy="103077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10"/>
          <p:cNvSpPr/>
          <p:nvPr/>
        </p:nvSpPr>
        <p:spPr>
          <a:xfrm>
            <a:off x="3891256" y="2149402"/>
            <a:ext cx="1286849" cy="58489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3023" y="2456564"/>
            <a:ext cx="2228233" cy="1671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69635" y="1966128"/>
            <a:ext cx="1752008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This default is bigger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than free tier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6011738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Checkbox it, attach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363075" cy="25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99868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And then…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Supply credit card details</a:t>
            </a:r>
          </a:p>
          <a:p>
            <a:r>
              <a:rPr lang="en-US" dirty="0" smtClean="0"/>
              <a:t>Get called by Amazon to verify your identity</a:t>
            </a:r>
          </a:p>
          <a:p>
            <a:r>
              <a:rPr lang="en-US" dirty="0" smtClean="0"/>
              <a:t>Choose a support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12811"/>
      </p:ext>
    </p:extLst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70"/>
            <a:ext cx="9363075" cy="39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95033"/>
      </p:ext>
    </p:extLst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s3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333237096"/>
      </p:ext>
    </p:extLst>
  </p:cSld>
  <p:clrMapOvr>
    <a:masterClrMapping/>
  </p:clrMapOvr>
  <p:transition xmlns:p14="http://schemas.microsoft.com/office/powerpoint/2010/main"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requires access key and secret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1059081"/>
            <a:ext cx="7775405" cy="41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21863"/>
      </p:ext>
    </p:extLst>
  </p:cSld>
  <p:clrMapOvr>
    <a:masterClrMapping/>
  </p:clrMapOvr>
  <p:transition xmlns:p14="http://schemas.microsoft.com/office/powerpoint/2010/main"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Running </a:t>
            </a:r>
            <a:r>
              <a:rPr lang="en-US" b="0" dirty="0" err="1" smtClean="0">
                <a:latin typeface="Courier New"/>
                <a:cs typeface="Courier New"/>
              </a:rPr>
              <a:t>aws</a:t>
            </a:r>
            <a:r>
              <a:rPr lang="en-US" b="0" dirty="0" smtClean="0">
                <a:latin typeface="Courier New"/>
                <a:cs typeface="Courier New"/>
              </a:rPr>
              <a:t> configure </a:t>
            </a:r>
            <a:r>
              <a:rPr lang="en-US" dirty="0" smtClean="0"/>
              <a:t>(on an EC2 virtual machine)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1233962"/>
            <a:ext cx="8426769" cy="1740649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AWS </a:t>
            </a:r>
            <a:r>
              <a:rPr lang="en-US" b="0" dirty="0">
                <a:latin typeface="Courier New"/>
                <a:cs typeface="Courier New"/>
              </a:rPr>
              <a:t>Access Key ID [None]</a:t>
            </a:r>
            <a:r>
              <a:rPr lang="en-US" b="0" dirty="0" smtClean="0">
                <a:latin typeface="Courier New"/>
                <a:cs typeface="Courier New"/>
              </a:rPr>
              <a:t>: </a:t>
            </a:r>
            <a:r>
              <a:rPr lang="en-US" b="0" i="1" dirty="0" smtClean="0">
                <a:latin typeface="Courier New"/>
                <a:cs typeface="Courier New"/>
              </a:rPr>
              <a:t>(copy-and-pasted)</a:t>
            </a:r>
            <a:endParaRPr lang="en-US" b="0" i="1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AWS Secret Access Key [None]: </a:t>
            </a:r>
            <a:r>
              <a:rPr lang="en-US" b="0" i="1" dirty="0">
                <a:latin typeface="Courier New"/>
                <a:cs typeface="Courier New"/>
              </a:rPr>
              <a:t>(copy-and-pasted</a:t>
            </a:r>
            <a:r>
              <a:rPr lang="en-US" b="0" i="1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Default </a:t>
            </a:r>
            <a:r>
              <a:rPr lang="en-US" b="0" dirty="0">
                <a:latin typeface="Courier New"/>
                <a:cs typeface="Courier New"/>
              </a:rPr>
              <a:t>region name [None]: </a:t>
            </a:r>
            <a:r>
              <a:rPr lang="en-US" dirty="0">
                <a:latin typeface="Courier New"/>
                <a:cs typeface="Courier New"/>
              </a:rPr>
              <a:t>ap-southeast-2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Default output format [None]: </a:t>
            </a:r>
            <a:r>
              <a:rPr lang="en-US" dirty="0">
                <a:latin typeface="Courier New"/>
                <a:cs typeface="Courier New"/>
              </a:rPr>
              <a:t>text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153" y="3215608"/>
            <a:ext cx="842676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Y</a:t>
            </a:r>
            <a:r>
              <a:rPr lang="en-US" dirty="0" smtClean="0"/>
              <a:t>ou can install the Amazon command-line tools on your laptop too.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19307265"/>
      </p:ext>
    </p:extLst>
  </p:cSld>
  <p:clrMapOvr>
    <a:masterClrMapping/>
  </p:clrMapOvr>
  <p:transition xmlns:p14="http://schemas.microsoft.com/office/powerpoint/2010/main"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81041"/>
          </a:xfrm>
        </p:spPr>
        <p:txBody>
          <a:bodyPr/>
          <a:lstStyle/>
          <a:p>
            <a:r>
              <a:rPr lang="en-US" dirty="0" smtClean="0"/>
              <a:t>Creating a bucket ( = folder)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74" y="1439646"/>
            <a:ext cx="6827653" cy="37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9393"/>
      </p:ext>
    </p:extLst>
  </p:cSld>
  <p:clrMapOvr>
    <a:masterClrMapping/>
  </p:clrMapOvr>
  <p:transition xmlns:p14="http://schemas.microsoft.com/office/powerpoint/2010/main"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3928"/>
          </a:xfrm>
        </p:spPr>
        <p:txBody>
          <a:bodyPr/>
          <a:lstStyle/>
          <a:p>
            <a:r>
              <a:rPr lang="en-US" dirty="0" smtClean="0"/>
              <a:t>Name and location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75" y="1521461"/>
            <a:ext cx="7098399" cy="34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904"/>
      </p:ext>
    </p:extLst>
  </p:cSld>
  <p:clrMapOvr>
    <a:masterClrMapping/>
  </p:clrMapOvr>
  <p:transition xmlns:p14="http://schemas.microsoft.com/office/powerpoint/2010/main"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ws</a:t>
            </a:r>
            <a:r>
              <a:rPr lang="en-US" dirty="0" smtClean="0"/>
              <a:t> s3 commands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50958" y="997337"/>
            <a:ext cx="7991315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</a:t>
            </a:r>
            <a:r>
              <a:rPr lang="en-US" sz="1600" b="0" dirty="0" err="1" smtClean="0">
                <a:latin typeface="Courier New"/>
                <a:cs typeface="Courier New"/>
              </a:rPr>
              <a:t>ws</a:t>
            </a:r>
            <a:r>
              <a:rPr lang="en-US" sz="1600" b="0" dirty="0" smtClean="0">
                <a:latin typeface="Courier New"/>
                <a:cs typeface="Courier New"/>
              </a:rPr>
              <a:t> s3 put </a:t>
            </a:r>
            <a:r>
              <a:rPr lang="en-US" sz="1600" b="0" i="1" dirty="0" smtClean="0">
                <a:latin typeface="Courier New"/>
                <a:cs typeface="Courier New"/>
              </a:rPr>
              <a:t>filename</a:t>
            </a:r>
            <a:r>
              <a:rPr lang="en-US" sz="1600" b="0" dirty="0" smtClean="0">
                <a:latin typeface="Courier New"/>
                <a:cs typeface="Courier New"/>
              </a:rPr>
              <a:t> s3://</a:t>
            </a:r>
            <a:r>
              <a:rPr lang="en-US" sz="1600" b="0" i="1" dirty="0" smtClean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</a:t>
            </a:r>
            <a:r>
              <a:rPr lang="en-US" sz="1600" b="0" dirty="0" smtClean="0">
                <a:latin typeface="Courier New"/>
                <a:cs typeface="Courier New"/>
              </a:rPr>
              <a:t>get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</a:t>
            </a:r>
            <a:r>
              <a:rPr lang="en-US" sz="1600" b="0" dirty="0" err="1" smtClean="0">
                <a:latin typeface="Courier New"/>
                <a:cs typeface="Courier New"/>
              </a:rPr>
              <a:t>ws</a:t>
            </a:r>
            <a:r>
              <a:rPr lang="en-US" sz="1600" b="0" dirty="0" smtClean="0">
                <a:latin typeface="Courier New"/>
                <a:cs typeface="Courier New"/>
              </a:rPr>
              <a:t> s3 sync </a:t>
            </a:r>
            <a:r>
              <a:rPr lang="en-US" sz="1600" b="0" i="1" dirty="0" smtClean="0">
                <a:latin typeface="Courier New"/>
                <a:cs typeface="Courier New"/>
              </a:rPr>
              <a:t>folder </a:t>
            </a:r>
            <a:r>
              <a:rPr lang="en-US" sz="1600" b="0" dirty="0" smtClean="0">
                <a:latin typeface="Courier New"/>
                <a:cs typeface="Courier New"/>
              </a:rPr>
              <a:t>s3://</a:t>
            </a:r>
            <a:r>
              <a:rPr lang="en-US" sz="1600" b="0" i="1" dirty="0" smtClean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6854404"/>
      </p:ext>
    </p:extLst>
  </p:cSld>
  <p:clrMapOvr>
    <a:masterClrMapping/>
  </p:clrMapOvr>
  <p:transition xmlns:p14="http://schemas.microsoft.com/office/powerpoint/2010/main"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OTHER THINGS TO BE AWARE OF</a:t>
            </a:r>
            <a:endParaRPr dirty="0"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 smtClean="0"/>
              <a:t>You don’t have to use an out-of-the-box operating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make your own boot disk</a:t>
            </a:r>
          </a:p>
          <a:p>
            <a:r>
              <a:rPr lang="en-US" dirty="0" smtClean="0"/>
              <a:t>Thousands of other boot disks exist already</a:t>
            </a:r>
          </a:p>
          <a:p>
            <a:pPr lvl="1"/>
            <a:r>
              <a:rPr lang="en-US" dirty="0" smtClean="0"/>
              <a:t>AMI = Amazon Machine Image</a:t>
            </a:r>
          </a:p>
          <a:p>
            <a:r>
              <a:rPr lang="en-US" dirty="0" smtClean="0"/>
              <a:t>There are lots of pre-packaged data science platforms available</a:t>
            </a:r>
          </a:p>
          <a:p>
            <a:pPr lvl="1"/>
            <a:r>
              <a:rPr lang="en-US" dirty="0" smtClean="0"/>
              <a:t>Spark MLLIB</a:t>
            </a:r>
          </a:p>
          <a:p>
            <a:pPr lvl="1"/>
            <a:r>
              <a:rPr lang="en-US" dirty="0" err="1" smtClean="0"/>
              <a:t>Hadoop</a:t>
            </a:r>
            <a:endParaRPr lang="en-US" dirty="0" smtClean="0"/>
          </a:p>
          <a:p>
            <a:pPr lvl="1"/>
            <a:r>
              <a:rPr lang="en-US" dirty="0" smtClean="0"/>
              <a:t>R server</a:t>
            </a:r>
          </a:p>
          <a:p>
            <a:pPr lvl="1"/>
            <a:r>
              <a:rPr lang="en-US" dirty="0" smtClean="0"/>
              <a:t>Tableau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95483"/>
      </p:ext>
    </p:extLst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NO-SQL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789618831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EC2 (Windows quick start)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35331779"/>
      </p:ext>
    </p:extLst>
  </p:cSld>
  <p:clrMapOvr>
    <a:masterClrMapping/>
  </p:clrMapOvr>
  <p:transition xmlns:p14="http://schemas.microsoft.com/office/powerpoint/2010/main"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Traditional rows and columns data</a:t>
            </a:r>
          </a:p>
          <a:p>
            <a:pPr>
              <a:spcBef>
                <a:spcPts val="1200"/>
              </a:spcBef>
            </a:pPr>
            <a:r>
              <a:t>Strict structure / Primary Keys</a:t>
            </a:r>
          </a:p>
          <a:p>
            <a:pPr>
              <a:spcBef>
                <a:spcPts val="1200"/>
              </a:spcBef>
            </a:pPr>
            <a:r>
              <a:t>Entire column for each feature </a:t>
            </a:r>
          </a:p>
          <a:p>
            <a:pPr>
              <a:spcBef>
                <a:spcPts val="1200"/>
              </a:spcBef>
            </a:pPr>
            <a:r>
              <a:t>Industry standard</a:t>
            </a:r>
          </a:p>
        </p:txBody>
      </p:sp>
      <p:sp>
        <p:nvSpPr>
          <p:cNvPr id="228" name="Shape 228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No well defined data structure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Works better for unstructured data 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Cheaper hardware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Popular among Startups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37" name="Shape 237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46" name="Shape 246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425" y="-419493"/>
            <a:ext cx="9441925" cy="6096786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891" y="549564"/>
            <a:ext cx="4661293" cy="415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4031"/>
          </a:xfrm>
        </p:spPr>
        <p:txBody>
          <a:bodyPr/>
          <a:lstStyle/>
          <a:p>
            <a:r>
              <a:rPr lang="en-US" dirty="0" smtClean="0"/>
              <a:t>Containers </a:t>
            </a:r>
            <a:r>
              <a:rPr lang="en-US" dirty="0" err="1" smtClean="0"/>
              <a:t>vs</a:t>
            </a:r>
            <a:r>
              <a:rPr lang="en-US" dirty="0" smtClean="0"/>
              <a:t> Virtual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255" b="13680"/>
          <a:stretch/>
        </p:blipFill>
        <p:spPr>
          <a:xfrm>
            <a:off x="468153" y="1476000"/>
            <a:ext cx="8102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8444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WHAT IS IT?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923454" cy="403098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Docker containers wrap up a piece of software in a complete filesystem that contains everything it needs to run: code, runtime, system tools, system libraries – anything you can install on a server. This guarantees that it will always run the same, regardless of the environment it is running in.</a:t>
            </a:r>
          </a:p>
          <a:p>
            <a:pPr>
              <a:spcBef>
                <a:spcPts val="1200"/>
              </a:spcBef>
            </a:pPr>
            <a:r>
              <a:t>Lightweight</a:t>
            </a:r>
          </a:p>
          <a:p>
            <a:pPr>
              <a:spcBef>
                <a:spcPts val="1200"/>
              </a:spcBef>
            </a:pPr>
            <a:r>
              <a:t>Open</a:t>
            </a:r>
          </a:p>
          <a:p>
            <a:pPr>
              <a:spcBef>
                <a:spcPts val="1200"/>
              </a:spcBef>
            </a:pPr>
            <a:r>
              <a:t>Secure</a:t>
            </a:r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437" y="1422400"/>
            <a:ext cx="2540001" cy="24130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HOW DOES IT RELATE TO DATA SCIENCE?</a:t>
            </a:r>
          </a:p>
        </p:txBody>
      </p:sp>
      <p:sp>
        <p:nvSpPr>
          <p:cNvPr id="426" name="Shape 42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4639589" cy="403098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Installing data science software can be a pain because of software dependencies and different OS environments</a:t>
            </a:r>
            <a:r>
              <a:rPr dirty="0" smtClean="0"/>
              <a:t>.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dirty="0" smtClean="0"/>
              <a:t>Docker </a:t>
            </a:r>
            <a:r>
              <a:rPr dirty="0"/>
              <a:t>helps solve this </a:t>
            </a:r>
            <a:r>
              <a:rPr dirty="0" smtClean="0"/>
              <a:t>problem</a:t>
            </a:r>
            <a:endParaRPr dirty="0"/>
          </a:p>
        </p:txBody>
      </p:sp>
      <p:pic>
        <p:nvPicPr>
          <p:cNvPr id="4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5545" y="1702055"/>
            <a:ext cx="4331330" cy="1853689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Talk through a real problem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Review last week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Questions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Task List</a:t>
            </a:r>
          </a:p>
        </p:txBody>
      </p:sp>
      <p:sp>
        <p:nvSpPr>
          <p:cNvPr id="437" name="Shape 43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EC2 = Elastic Compute Cloud</a:t>
            </a:r>
            <a:endParaRPr lang="en-US" b="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153" y="1148175"/>
            <a:ext cx="73866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smtClean="0">
                <a:latin typeface="+mn-lt"/>
              </a:rPr>
              <a:t>The second Amazon product offered (August 26</a:t>
            </a:r>
            <a:r>
              <a:rPr lang="en-US" b="0" baseline="30000" dirty="0" smtClean="0">
                <a:latin typeface="+mn-lt"/>
              </a:rPr>
              <a:t>th</a:t>
            </a:r>
            <a:r>
              <a:rPr lang="en-US" b="0" dirty="0" smtClean="0">
                <a:latin typeface="+mn-lt"/>
              </a:rPr>
              <a:t>, 2006)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smtClean="0">
                <a:latin typeface="+mn-lt"/>
              </a:rPr>
              <a:t>First virtual machine rental service to offer per-hour rates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smtClean="0">
                <a:latin typeface="+mn-lt"/>
              </a:rPr>
              <a:t>You can order: virtual machines, storage space, firewalling</a:t>
            </a:r>
          </a:p>
          <a:p>
            <a:pPr marL="342900" lvl="1" indent="-342900" algn="l">
              <a:buFont typeface="Arial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9298476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EC2 = Elastic Compute Cloud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3" y="983297"/>
            <a:ext cx="7872271" cy="40618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81009" y="817174"/>
            <a:ext cx="938654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1138" y="1521571"/>
            <a:ext cx="2321937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Which city?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This affects pricing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72214265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2145</Words>
  <Application>Microsoft Macintosh PowerPoint</Application>
  <PresentationFormat>Custom</PresentationFormat>
  <Paragraphs>356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White</vt:lpstr>
      <vt:lpstr>DATA SCIENCE 10 WEEK PART TIME COURSE</vt:lpstr>
      <vt:lpstr>AGENDA</vt:lpstr>
      <vt:lpstr>Amazon Web Services</vt:lpstr>
      <vt:lpstr>Amazon Web Services</vt:lpstr>
      <vt:lpstr>Sign up</vt:lpstr>
      <vt:lpstr>And then…</vt:lpstr>
      <vt:lpstr>EC2 (Windows quick start)</vt:lpstr>
      <vt:lpstr>EC2 = Elastic Compute Cloud</vt:lpstr>
      <vt:lpstr>EC2 = Elastic Compute Cloud</vt:lpstr>
      <vt:lpstr>PowerPoint Presentation</vt:lpstr>
      <vt:lpstr>PowerPoint Presentation</vt:lpstr>
      <vt:lpstr>PowerPoint Presentation</vt:lpstr>
      <vt:lpstr>Secure Shell Keypair</vt:lpstr>
      <vt:lpstr>Done!</vt:lpstr>
      <vt:lpstr>About your secure shell keypair</vt:lpstr>
      <vt:lpstr>PowerPoint Presentation</vt:lpstr>
      <vt:lpstr>PowerPoint Presentation</vt:lpstr>
      <vt:lpstr>PowerPoint Presentation</vt:lpstr>
      <vt:lpstr>Congratulations!</vt:lpstr>
      <vt:lpstr>You don’t want to be charged for this, so destroy it</vt:lpstr>
      <vt:lpstr>EC2 (Linux)</vt:lpstr>
      <vt:lpstr>Creating a Linux virtual machine</vt:lpstr>
      <vt:lpstr>The default launcher</vt:lpstr>
      <vt:lpstr>PowerPoint Presentation</vt:lpstr>
      <vt:lpstr>PowerPoint Presentation</vt:lpstr>
      <vt:lpstr>Pricing - https://aws.amazon.com/ec2/pricing/ (USD)</vt:lpstr>
      <vt:lpstr>But you can get things cheaper</vt:lpstr>
      <vt:lpstr>PowerPoint Presentation</vt:lpstr>
      <vt:lpstr>You’ll want extra disk space</vt:lpstr>
      <vt:lpstr>Tags aren’t very interesting until you have a lot of systems</vt:lpstr>
      <vt:lpstr>Add firewalling rules</vt:lpstr>
      <vt:lpstr>PowerPoint Presentation</vt:lpstr>
      <vt:lpstr>PowerPoint Presentation</vt:lpstr>
      <vt:lpstr>PowerPoint Presentation</vt:lpstr>
      <vt:lpstr>Logging in to a Linux system</vt:lpstr>
      <vt:lpstr>Connecting from a Linux or OS X system</vt:lpstr>
      <vt:lpstr>Simplifying that with ~/.ssh/config</vt:lpstr>
      <vt:lpstr>Or even simpler</vt:lpstr>
      <vt:lpstr>Things that can go wrong</vt:lpstr>
      <vt:lpstr>Logging into Linux from Windows</vt:lpstr>
      <vt:lpstr>Logging in from Windows</vt:lpstr>
      <vt:lpstr>The putty equivalent of strict host key checking</vt:lpstr>
      <vt:lpstr>Linux command line quickstart</vt:lpstr>
      <vt:lpstr>Directories</vt:lpstr>
      <vt:lpstr>Manipulating files</vt:lpstr>
      <vt:lpstr>Installing stuff</vt:lpstr>
      <vt:lpstr>Getting files in and out (Windows version)</vt:lpstr>
      <vt:lpstr>Getting files in and out (OSX / Linux version)</vt:lpstr>
      <vt:lpstr>Getting files in and out (how Amazon sees the world)</vt:lpstr>
      <vt:lpstr>Getting files in and out (with style and sophistication)</vt:lpstr>
      <vt:lpstr>Editors</vt:lpstr>
      <vt:lpstr>Disconnected operation</vt:lpstr>
      <vt:lpstr>Repeating something (e.g. a download)</vt:lpstr>
      <vt:lpstr>Migrating from a jupyter notebook to a script</vt:lpstr>
      <vt:lpstr>Adding extra storage (EBS)</vt:lpstr>
      <vt:lpstr>First Time / Next Time</vt:lpstr>
      <vt:lpstr>EBS (Elastic Block Store)</vt:lpstr>
      <vt:lpstr>Volume sizing and location</vt:lpstr>
      <vt:lpstr>Checkbox it, attach it</vt:lpstr>
      <vt:lpstr>PowerPoint Presentation</vt:lpstr>
      <vt:lpstr>s3</vt:lpstr>
      <vt:lpstr>Command-line requires access key and secret</vt:lpstr>
      <vt:lpstr>Running aws configure (on an EC2 virtual machine)</vt:lpstr>
      <vt:lpstr>Creating a bucket ( = folder)</vt:lpstr>
      <vt:lpstr>Name and location</vt:lpstr>
      <vt:lpstr>aws s3 commands</vt:lpstr>
      <vt:lpstr>OTHER THINGS TO BE AWARE OF</vt:lpstr>
      <vt:lpstr>You don’t have to use an out-of-the-box operating system</vt:lpstr>
      <vt:lpstr>NO-SQL</vt:lpstr>
      <vt:lpstr>SQL/NoSQL </vt:lpstr>
      <vt:lpstr>SQL/NoSQL - Examples</vt:lpstr>
      <vt:lpstr>SQL/NoSQL - Examples</vt:lpstr>
      <vt:lpstr>PowerPoint Presentation</vt:lpstr>
      <vt:lpstr>Containers vs Virtual Machines</vt:lpstr>
      <vt:lpstr>DOCKER - WHAT IS IT?</vt:lpstr>
      <vt:lpstr>DOCKER - HOW DOES IT RELATE TO DATA SCIENCE?</vt:lpstr>
      <vt:lpstr>DISCUSSION TIME  Talk through a real problem Review last week Questions Task List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</dc:title>
  <cp:lastModifiedBy>Greg Baker</cp:lastModifiedBy>
  <cp:revision>38</cp:revision>
  <dcterms:modified xsi:type="dcterms:W3CDTF">2016-07-18T04:09:13Z</dcterms:modified>
</cp:coreProperties>
</file>